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433" r:id="rId2"/>
    <p:sldId id="1463" r:id="rId3"/>
    <p:sldId id="1464" r:id="rId4"/>
    <p:sldId id="1469" r:id="rId5"/>
    <p:sldId id="1465" r:id="rId6"/>
    <p:sldId id="1466" r:id="rId7"/>
    <p:sldId id="1467" r:id="rId8"/>
    <p:sldId id="1468" r:id="rId9"/>
  </p:sldIdLst>
  <p:sldSz cx="10972800" cy="6858000"/>
  <p:notesSz cx="6761163" cy="99425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0" userDrawn="1">
          <p15:clr>
            <a:srgbClr val="A4A3A4"/>
          </p15:clr>
        </p15:guide>
        <p15:guide id="3" pos="6721" userDrawn="1">
          <p15:clr>
            <a:srgbClr val="A4A3A4"/>
          </p15:clr>
        </p15:guide>
        <p15:guide id="4" orient="horz" pos="638" userDrawn="1">
          <p15:clr>
            <a:srgbClr val="A4A3A4"/>
          </p15:clr>
        </p15:guide>
        <p15:guide id="5" orient="horz" pos="3969" userDrawn="1">
          <p15:clr>
            <a:srgbClr val="A4A3A4"/>
          </p15:clr>
        </p15:guide>
        <p15:guide id="6" orient="horz" pos="4065" userDrawn="1">
          <p15:clr>
            <a:srgbClr val="A4A3A4"/>
          </p15:clr>
        </p15:guide>
        <p15:guide id="7" pos="202" userDrawn="1">
          <p15:clr>
            <a:srgbClr val="A4A3A4"/>
          </p15:clr>
        </p15:guide>
        <p15:guide id="8" pos="6712" userDrawn="1">
          <p15:clr>
            <a:srgbClr val="A4A3A4"/>
          </p15:clr>
        </p15:guide>
        <p15:guide id="9" pos="3456" userDrawn="1">
          <p15:clr>
            <a:srgbClr val="A4A3A4"/>
          </p15:clr>
        </p15:guide>
        <p15:guide id="10" orient="horz" pos="3975" userDrawn="1">
          <p15:clr>
            <a:srgbClr val="A4A3A4"/>
          </p15:clr>
        </p15:guide>
        <p15:guide id="11" orient="horz" pos="2158" userDrawn="1">
          <p15:clr>
            <a:srgbClr val="A4A3A4"/>
          </p15:clr>
        </p15:guide>
        <p15:guide id="12" orient="horz" pos="641" userDrawn="1">
          <p15:clr>
            <a:srgbClr val="A4A3A4"/>
          </p15:clr>
        </p15:guide>
        <p15:guide id="13" orient="horz" pos="2161" userDrawn="1">
          <p15:clr>
            <a:srgbClr val="A4A3A4"/>
          </p15:clr>
        </p15:guide>
        <p15:guide id="14" pos="6709" userDrawn="1">
          <p15:clr>
            <a:srgbClr val="A4A3A4"/>
          </p15:clr>
        </p15:guide>
        <p15:guide id="15" pos="6717" userDrawn="1">
          <p15:clr>
            <a:srgbClr val="A4A3A4"/>
          </p15:clr>
        </p15:guide>
        <p15:guide id="16" orient="horz" pos="3980" userDrawn="1">
          <p15:clr>
            <a:srgbClr val="A4A3A4"/>
          </p15:clr>
        </p15:guide>
        <p15:guide id="17" orient="horz" pos="3974" userDrawn="1">
          <p15:clr>
            <a:srgbClr val="A4A3A4"/>
          </p15:clr>
        </p15:guide>
        <p15:guide id="18" orient="horz" pos="2157" userDrawn="1">
          <p15:clr>
            <a:srgbClr val="A4A3A4"/>
          </p15:clr>
        </p15:guide>
        <p15:guide id="19" orient="horz" pos="634" userDrawn="1">
          <p15:clr>
            <a:srgbClr val="A4A3A4"/>
          </p15:clr>
        </p15:guide>
        <p15:guide id="21" pos="198" userDrawn="1">
          <p15:clr>
            <a:srgbClr val="A4A3A4"/>
          </p15:clr>
        </p15:guide>
        <p15:guide id="22" pos="2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3juwink" initials="s" lastIdx="1" clrIdx="0">
    <p:extLst>
      <p:ext uri="{19B8F6BF-5375-455C-9EA6-DF929625EA0E}">
        <p15:presenceInfo xmlns:p15="http://schemas.microsoft.com/office/powerpoint/2012/main" userId="s3juwin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A5E"/>
    <a:srgbClr val="EAEAEA"/>
    <a:srgbClr val="DDDDDD"/>
    <a:srgbClr val="E1801F"/>
    <a:srgbClr val="009BD2"/>
    <a:srgbClr val="D4D4D4"/>
    <a:srgbClr val="D9D9D9"/>
    <a:srgbClr val="D7D7D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03" autoAdjust="0"/>
    <p:restoredTop sz="94411" autoAdjust="0"/>
  </p:normalViewPr>
  <p:slideViewPr>
    <p:cSldViewPr snapToGrid="0">
      <p:cViewPr varScale="1">
        <p:scale>
          <a:sx n="122" d="100"/>
          <a:sy n="122" d="100"/>
        </p:scale>
        <p:origin x="584" y="200"/>
      </p:cViewPr>
      <p:guideLst>
        <p:guide pos="290"/>
        <p:guide pos="6721"/>
        <p:guide orient="horz" pos="638"/>
        <p:guide orient="horz" pos="3969"/>
        <p:guide orient="horz" pos="4065"/>
        <p:guide pos="202"/>
        <p:guide pos="6712"/>
        <p:guide pos="3456"/>
        <p:guide orient="horz" pos="3975"/>
        <p:guide orient="horz" pos="2158"/>
        <p:guide orient="horz" pos="641"/>
        <p:guide orient="horz" pos="2161"/>
        <p:guide pos="6709"/>
        <p:guide pos="6717"/>
        <p:guide orient="horz" pos="3980"/>
        <p:guide orient="horz" pos="3974"/>
        <p:guide orient="horz" pos="2157"/>
        <p:guide orient="horz" pos="634"/>
        <p:guide pos="198"/>
        <p:guide pos="213"/>
      </p:guideLst>
    </p:cSldViewPr>
  </p:slideViewPr>
  <p:outlineViewPr>
    <p:cViewPr>
      <p:scale>
        <a:sx n="50" d="100"/>
        <a:sy n="50" d="100"/>
      </p:scale>
      <p:origin x="40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90" y="114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30039" cy="4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t" anchorCtr="0" compatLnSpc="1">
            <a:prstTxWarp prst="textNoShape">
              <a:avLst/>
            </a:prstTxWarp>
          </a:bodyPr>
          <a:lstStyle>
            <a:lvl1pPr defTabSz="922153">
              <a:defRPr sz="1300"/>
            </a:lvl1pPr>
          </a:lstStyle>
          <a:p>
            <a:endParaRPr lang="de-DE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1129" y="4"/>
            <a:ext cx="2930039" cy="4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t" anchorCtr="0" compatLnSpc="1">
            <a:prstTxWarp prst="textNoShape">
              <a:avLst/>
            </a:prstTxWarp>
          </a:bodyPr>
          <a:lstStyle>
            <a:lvl1pPr algn="r" defTabSz="922153">
              <a:defRPr sz="1300"/>
            </a:lvl1pPr>
          </a:lstStyle>
          <a:p>
            <a:endParaRPr lang="de-DE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389"/>
            <a:ext cx="2930039" cy="4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b" anchorCtr="0" compatLnSpc="1">
            <a:prstTxWarp prst="textNoShape">
              <a:avLst/>
            </a:prstTxWarp>
          </a:bodyPr>
          <a:lstStyle>
            <a:lvl1pPr defTabSz="922153">
              <a:defRPr sz="1300"/>
            </a:lvl1pPr>
          </a:lstStyle>
          <a:p>
            <a:endParaRPr lang="de-DE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1129" y="9444389"/>
            <a:ext cx="2930039" cy="4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b" anchorCtr="0" compatLnSpc="1">
            <a:prstTxWarp prst="textNoShape">
              <a:avLst/>
            </a:prstTxWarp>
          </a:bodyPr>
          <a:lstStyle>
            <a:lvl1pPr algn="r" defTabSz="922153">
              <a:defRPr sz="1300"/>
            </a:lvl1pPr>
          </a:lstStyle>
          <a:p>
            <a:fld id="{8D3458C8-A68B-4A48-BD3C-A07C31469584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5574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30039" cy="4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t" anchorCtr="0" compatLnSpc="1">
            <a:prstTxWarp prst="textNoShape">
              <a:avLst/>
            </a:prstTxWarp>
          </a:bodyPr>
          <a:lstStyle>
            <a:lvl1pPr defTabSz="922153">
              <a:defRPr sz="1300"/>
            </a:lvl1pPr>
          </a:lstStyle>
          <a:p>
            <a:endParaRPr lang="de-DE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129" y="4"/>
            <a:ext cx="2930039" cy="4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t" anchorCtr="0" compatLnSpc="1">
            <a:prstTxWarp prst="textNoShape">
              <a:avLst/>
            </a:prstTxWarp>
          </a:bodyPr>
          <a:lstStyle>
            <a:lvl1pPr algn="r" defTabSz="922153">
              <a:defRPr sz="1300"/>
            </a:lvl1pPr>
          </a:lstStyle>
          <a:p>
            <a:endParaRPr lang="de-DE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8463" y="744538"/>
            <a:ext cx="59642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089" y="4722197"/>
            <a:ext cx="4958993" cy="4475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389"/>
            <a:ext cx="2930039" cy="4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b" anchorCtr="0" compatLnSpc="1">
            <a:prstTxWarp prst="textNoShape">
              <a:avLst/>
            </a:prstTxWarp>
          </a:bodyPr>
          <a:lstStyle>
            <a:lvl1pPr defTabSz="922153">
              <a:defRPr sz="1300"/>
            </a:lvl1pPr>
          </a:lstStyle>
          <a:p>
            <a:endParaRPr lang="de-DE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129" y="9444389"/>
            <a:ext cx="2930039" cy="4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71" tIns="46138" rIns="92271" bIns="46138" numCol="1" anchor="b" anchorCtr="0" compatLnSpc="1">
            <a:prstTxWarp prst="textNoShape">
              <a:avLst/>
            </a:prstTxWarp>
          </a:bodyPr>
          <a:lstStyle>
            <a:lvl1pPr algn="r" defTabSz="922153">
              <a:defRPr sz="1300"/>
            </a:lvl1pPr>
          </a:lstStyle>
          <a:p>
            <a:fld id="{D11C0EFE-F451-4C5C-B027-8D8F59ADCC86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7307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00" algn="l" defTabSz="9142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39" algn="l" defTabSz="9142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79" algn="l" defTabSz="9142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18" algn="l" defTabSz="9142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200316"/>
          </a:xfrm>
          <a:prstGeom prst="rect">
            <a:avLst/>
          </a:prstGeom>
        </p:spPr>
        <p:txBody>
          <a:bodyPr/>
          <a:lstStyle>
            <a:lvl1pPr algn="ctr">
              <a:defRPr sz="3600" b="0">
                <a:solidFill>
                  <a:srgbClr val="038A5E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3077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4442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821202" y="3103549"/>
            <a:ext cx="9326880" cy="1200316"/>
          </a:xfrm>
          <a:prstGeom prst="rect">
            <a:avLst/>
          </a:prstGeom>
        </p:spPr>
        <p:txBody>
          <a:bodyPr/>
          <a:lstStyle>
            <a:lvl1pPr algn="ctr">
              <a:defRPr sz="2800" b="0">
                <a:solidFill>
                  <a:srgbClr val="038A5E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809603" y="4372761"/>
            <a:ext cx="9347013" cy="8787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2700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20041" y="91115"/>
            <a:ext cx="8117478" cy="583666"/>
          </a:xfrm>
          <a:prstGeom prst="rect">
            <a:avLst/>
          </a:prstGeom>
        </p:spPr>
        <p:txBody>
          <a:bodyPr lIns="108000" tIns="36000" rIns="108000" bIns="0" anchor="b" anchorCtr="0"/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320041" y="976596"/>
            <a:ext cx="10330962" cy="5279742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038A5E"/>
                </a:solidFill>
              </a:defRPr>
            </a:lvl1pPr>
            <a:lvl2pPr marL="268288" indent="-182563">
              <a:buClr>
                <a:srgbClr val="038A5E"/>
              </a:buClr>
              <a:buFont typeface="Wingdings" panose="05000000000000000000" pitchFamily="2" charset="2"/>
              <a:buChar char="§"/>
              <a:tabLst>
                <a:tab pos="182563" algn="l"/>
              </a:tabLst>
              <a:defRPr sz="1600">
                <a:solidFill>
                  <a:schemeClr val="tx1"/>
                </a:solidFill>
              </a:defRPr>
            </a:lvl2pPr>
            <a:lvl3pPr marL="538163" indent="-182563">
              <a:buClr>
                <a:srgbClr val="038A5E"/>
              </a:buClr>
              <a:buFont typeface="Symbol" panose="05050102010706020507" pitchFamily="18" charset="2"/>
              <a:buChar char="-"/>
              <a:defRPr sz="1600">
                <a:solidFill>
                  <a:schemeClr val="tx1"/>
                </a:solidFill>
              </a:defRPr>
            </a:lvl3pPr>
            <a:lvl4pPr marL="892175" indent="-171450" defTabSz="989013">
              <a:buClr>
                <a:srgbClr val="038A5E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1258888" indent="-182563">
              <a:buClr>
                <a:srgbClr val="038A5E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5838251" y="6380163"/>
            <a:ext cx="4812751" cy="298450"/>
          </a:xfrm>
          <a:prstGeom prst="rect">
            <a:avLst/>
          </a:prstGeom>
        </p:spPr>
        <p:txBody>
          <a:bodyPr/>
          <a:lstStyle>
            <a:lvl1pPr marL="0" indent="0" algn="r">
              <a:defRPr lang="de-DE" sz="1000" dirty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342900" algn="r" rtl="0" fontAlgn="base">
              <a:spcBef>
                <a:spcPct val="30000"/>
              </a:spcBef>
              <a:spcAft>
                <a:spcPct val="0"/>
              </a:spcAft>
            </a:pPr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8980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320041" y="91115"/>
            <a:ext cx="8117478" cy="583666"/>
          </a:xfrm>
          <a:prstGeom prst="rect">
            <a:avLst/>
          </a:prstGeom>
        </p:spPr>
        <p:txBody>
          <a:bodyPr lIns="108000" tIns="36000" rIns="108000" bIns="0" anchor="b" anchorCtr="0"/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15" name="Inhaltsplatzhalter 2"/>
          <p:cNvSpPr>
            <a:spLocks noGrp="1"/>
          </p:cNvSpPr>
          <p:nvPr>
            <p:ph idx="1" hasCustomPrompt="1"/>
          </p:nvPr>
        </p:nvSpPr>
        <p:spPr>
          <a:xfrm>
            <a:off x="318765" y="981975"/>
            <a:ext cx="5144123" cy="5291918"/>
          </a:xfrm>
          <a:prstGeom prst="rect">
            <a:avLst/>
          </a:prstGeom>
        </p:spPr>
        <p:txBody>
          <a:bodyPr lIns="108000" tIns="36000" rIns="108000" bIns="36000"/>
          <a:lstStyle>
            <a:lvl1pPr marL="342000" indent="-342000">
              <a:spcBef>
                <a:spcPts val="648"/>
              </a:spcBef>
              <a:buClr>
                <a:srgbClr val="038A5E"/>
              </a:buClr>
              <a:buSzPct val="80000"/>
              <a:buFont typeface="Arial" panose="020B0604020202020204" pitchFamily="34" charset="0"/>
              <a:buNone/>
              <a:defRPr sz="1800" b="1" baseline="0">
                <a:solidFill>
                  <a:srgbClr val="038A5E"/>
                </a:solidFill>
              </a:defRPr>
            </a:lvl1pPr>
            <a:lvl2pPr marL="269875" indent="-180975">
              <a:spcBef>
                <a:spcPts val="600"/>
              </a:spcBef>
              <a:buClr>
                <a:srgbClr val="038A5E"/>
              </a:buClr>
              <a:buSzPct val="100000"/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</a:defRPr>
            </a:lvl2pPr>
            <a:lvl3pPr marL="534988" indent="-176213">
              <a:spcBef>
                <a:spcPts val="600"/>
              </a:spcBef>
              <a:buClr>
                <a:srgbClr val="038A5E"/>
              </a:buClr>
              <a:buSzPct val="100000"/>
              <a:buFont typeface="Symbol" panose="05050102010706020507" pitchFamily="18" charset="2"/>
              <a:buChar char="-"/>
              <a:defRPr sz="1600" b="0">
                <a:solidFill>
                  <a:schemeClr val="accent5">
                    <a:lumMod val="75000"/>
                  </a:schemeClr>
                </a:solidFill>
              </a:defRPr>
            </a:lvl3pPr>
            <a:lvl4pPr marL="896938" indent="-179388">
              <a:spcBef>
                <a:spcPts val="600"/>
              </a:spcBef>
              <a:buClr>
                <a:srgbClr val="038A5E"/>
              </a:buClr>
              <a:buFont typeface="Courier New" panose="02070309020205020404" pitchFamily="49" charset="0"/>
              <a:buChar char="o"/>
              <a:defRPr sz="1600" b="0">
                <a:solidFill>
                  <a:schemeClr val="accent5">
                    <a:lumMod val="75000"/>
                  </a:schemeClr>
                </a:solidFill>
              </a:defRPr>
            </a:lvl4pPr>
            <a:lvl5pPr marL="1162050" indent="-269875">
              <a:spcBef>
                <a:spcPts val="600"/>
              </a:spcBef>
              <a:buClr>
                <a:srgbClr val="038A5E"/>
              </a:buClr>
              <a:buFont typeface="Courier New" panose="02070309020205020404" pitchFamily="49" charset="0"/>
              <a:buChar char="o"/>
              <a:defRPr sz="1800" b="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1" hasCustomPrompt="1"/>
          </p:nvPr>
        </p:nvSpPr>
        <p:spPr>
          <a:xfrm>
            <a:off x="5503867" y="981975"/>
            <a:ext cx="5144123" cy="5291918"/>
          </a:xfrm>
          <a:prstGeom prst="rect">
            <a:avLst/>
          </a:prstGeom>
        </p:spPr>
        <p:txBody>
          <a:bodyPr lIns="108000" tIns="36000" rIns="108000" bIns="36000"/>
          <a:lstStyle>
            <a:lvl1pPr marL="0" indent="0">
              <a:spcBef>
                <a:spcPts val="600"/>
              </a:spcBef>
              <a:buClr>
                <a:srgbClr val="038A5E"/>
              </a:buClr>
              <a:buSzPct val="80000"/>
              <a:buFont typeface="Arial" panose="020B0604020202020204" pitchFamily="34" charset="0"/>
              <a:buNone/>
              <a:defRPr sz="1800" b="1" baseline="0">
                <a:solidFill>
                  <a:srgbClr val="038A5E"/>
                </a:solidFill>
              </a:defRPr>
            </a:lvl1pPr>
            <a:lvl2pPr marL="268288" indent="-179388">
              <a:spcBef>
                <a:spcPts val="600"/>
              </a:spcBef>
              <a:buClr>
                <a:srgbClr val="038A5E"/>
              </a:buClr>
              <a:buSzPct val="100000"/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</a:defRPr>
            </a:lvl2pPr>
            <a:lvl3pPr marL="538163" indent="-179388">
              <a:spcBef>
                <a:spcPts val="600"/>
              </a:spcBef>
              <a:buClr>
                <a:srgbClr val="038A5E"/>
              </a:buClr>
              <a:buSzPct val="100000"/>
              <a:buFont typeface="Symbol" panose="05050102010706020507" pitchFamily="18" charset="2"/>
              <a:buChar char="-"/>
              <a:defRPr sz="1600" b="0">
                <a:solidFill>
                  <a:schemeClr val="accent5">
                    <a:lumMod val="75000"/>
                  </a:schemeClr>
                </a:solidFill>
              </a:defRPr>
            </a:lvl3pPr>
            <a:lvl4pPr marL="896938" indent="-179388">
              <a:spcBef>
                <a:spcPts val="600"/>
              </a:spcBef>
              <a:buClr>
                <a:srgbClr val="038A5E"/>
              </a:buClr>
              <a:buFont typeface="Courier New" panose="02070309020205020404" pitchFamily="49" charset="0"/>
              <a:buChar char="o"/>
              <a:defRPr sz="1600" b="0">
                <a:solidFill>
                  <a:schemeClr val="accent5">
                    <a:lumMod val="75000"/>
                  </a:schemeClr>
                </a:solidFill>
              </a:defRPr>
            </a:lvl4pPr>
            <a:lvl5pPr marL="1162050" indent="-269875">
              <a:spcBef>
                <a:spcPts val="600"/>
              </a:spcBef>
              <a:buClr>
                <a:srgbClr val="038A5E"/>
              </a:buClr>
              <a:buFont typeface="Courier New" panose="02070309020205020404" pitchFamily="49" charset="0"/>
              <a:buChar char="o"/>
              <a:defRPr sz="1800" b="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6160876" y="6387294"/>
            <a:ext cx="4489852" cy="354563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accent5"/>
                </a:solidFill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9773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318171" y="6396471"/>
            <a:ext cx="5569158" cy="380480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36000" rIns="108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Arbeitsbereich </a:t>
            </a:r>
            <a:r>
              <a:rPr kumimoji="0" lang="en-US" sz="1000" b="0" i="0" u="none" strike="noStrike" cap="none" normalizeH="0" baseline="0" dirty="0" err="1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MuSe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 (Marketing und Services) </a:t>
            </a:r>
            <a:r>
              <a:rPr lang="de-DE" sz="1000" dirty="0">
                <a:solidFill>
                  <a:schemeClr val="accent5"/>
                </a:solidFill>
              </a:rPr>
              <a:t>| </a:t>
            </a:r>
            <a: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LS Marketing &amp; Innovation</a:t>
            </a:r>
            <a:b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</a:br>
            <a:r>
              <a:rPr kumimoji="0" lang="de-DE" sz="1000" b="0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</a:rPr>
              <a:t>Folie </a:t>
            </a:r>
            <a:fld id="{8F3785A6-8AB3-4FE1-BF42-51D7820157F1}" type="slidenum">
              <a:rPr lang="de-DE" sz="1000" smtClean="0">
                <a:solidFill>
                  <a:schemeClr val="accent5"/>
                </a:solidFill>
              </a:rPr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1000" dirty="0">
                <a:solidFill>
                  <a:schemeClr val="accent5"/>
                </a:solidFill>
              </a:rPr>
              <a:t> </a:t>
            </a:r>
            <a:r>
              <a:rPr lang="de-DE" sz="1000" baseline="0" dirty="0">
                <a:solidFill>
                  <a:schemeClr val="accent5"/>
                </a:solidFill>
              </a:rPr>
              <a:t>| &lt;Titel des Vortrags&gt; | </a:t>
            </a:r>
            <a:r>
              <a:rPr lang="de-DE" sz="1000" dirty="0">
                <a:solidFill>
                  <a:schemeClr val="accent5"/>
                </a:solidFill>
              </a:rPr>
              <a:t>&lt;Name</a:t>
            </a:r>
            <a:r>
              <a:rPr lang="de-DE" sz="1000" baseline="0" dirty="0">
                <a:solidFill>
                  <a:schemeClr val="accent5"/>
                </a:solidFill>
              </a:rPr>
              <a:t> der/des Bearbeitenden&gt;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</a:endParaRPr>
          </a:p>
        </p:txBody>
      </p:sp>
      <p:sp>
        <p:nvSpPr>
          <p:cNvPr id="9" name="Rechteck 8"/>
          <p:cNvSpPr/>
          <p:nvPr userDrawn="1"/>
        </p:nvSpPr>
        <p:spPr bwMode="auto">
          <a:xfrm>
            <a:off x="323103" y="704187"/>
            <a:ext cx="8114954" cy="15389"/>
          </a:xfrm>
          <a:prstGeom prst="rect">
            <a:avLst/>
          </a:prstGeom>
          <a:solidFill>
            <a:srgbClr val="038A5E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247" y="289315"/>
            <a:ext cx="1908824" cy="5343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  <p:sldLayoutId id="2147483697" r:id="rId3"/>
    <p:sldLayoutId id="2147483681" r:id="rId4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 b="1">
          <a:solidFill>
            <a:srgbClr val="009BD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 b="1">
          <a:solidFill>
            <a:srgbClr val="009BD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 b="1">
          <a:solidFill>
            <a:srgbClr val="009BD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 b="1">
          <a:solidFill>
            <a:srgbClr val="009BD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9BD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9BD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9BD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9BD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30000"/>
        </a:spcBef>
        <a:spcAft>
          <a:spcPct val="0"/>
        </a:spcAft>
        <a:defRPr sz="1400">
          <a:solidFill>
            <a:srgbClr val="404040"/>
          </a:solidFill>
          <a:latin typeface="+mn-lt"/>
          <a:ea typeface="+mn-ea"/>
          <a:cs typeface="+mn-cs"/>
        </a:defRPr>
      </a:lvl1pPr>
      <a:lvl2pPr marL="381000" indent="-190500" algn="l" rtl="0" fontAlgn="base">
        <a:spcBef>
          <a:spcPct val="30000"/>
        </a:spcBef>
        <a:spcAft>
          <a:spcPct val="0"/>
        </a:spcAft>
        <a:buClr>
          <a:srgbClr val="009BD2"/>
        </a:buClr>
        <a:buFont typeface="Wingdings" pitchFamily="2" charset="2"/>
        <a:buChar char=""/>
        <a:defRPr sz="1400">
          <a:solidFill>
            <a:srgbClr val="404040"/>
          </a:solidFill>
          <a:latin typeface="+mn-lt"/>
        </a:defRPr>
      </a:lvl2pPr>
      <a:lvl3pPr marL="762000" indent="-190500" algn="l" rtl="0" fontAlgn="base">
        <a:spcBef>
          <a:spcPct val="30000"/>
        </a:spcBef>
        <a:spcAft>
          <a:spcPct val="0"/>
        </a:spcAft>
        <a:buClr>
          <a:srgbClr val="009BD2"/>
        </a:buClr>
        <a:buFont typeface="Symbol" pitchFamily="18" charset="2"/>
        <a:buChar char="-"/>
        <a:defRPr sz="1400">
          <a:solidFill>
            <a:srgbClr val="404040"/>
          </a:solidFill>
          <a:latin typeface="+mn-lt"/>
        </a:defRPr>
      </a:lvl3pPr>
      <a:lvl4pPr marL="1143000" indent="-190500" algn="l" rtl="0" fontAlgn="base">
        <a:spcBef>
          <a:spcPct val="30000"/>
        </a:spcBef>
        <a:spcAft>
          <a:spcPct val="0"/>
        </a:spcAft>
        <a:buClr>
          <a:srgbClr val="009BD2"/>
        </a:buClr>
        <a:buFont typeface="Wingdings" pitchFamily="2" charset="2"/>
        <a:buChar char="§"/>
        <a:defRPr sz="1400">
          <a:solidFill>
            <a:srgbClr val="404040"/>
          </a:solidFill>
          <a:latin typeface="+mn-lt"/>
        </a:defRPr>
      </a:lvl4pPr>
      <a:lvl5pPr marL="1524000" indent="-190500" algn="l" rtl="0" fontAlgn="base">
        <a:spcBef>
          <a:spcPct val="30000"/>
        </a:spcBef>
        <a:spcAft>
          <a:spcPct val="0"/>
        </a:spcAft>
        <a:buClr>
          <a:srgbClr val="009BD2"/>
        </a:buClr>
        <a:buFont typeface="Wingdings" pitchFamily="2" charset="2"/>
        <a:buChar char="Ø"/>
        <a:defRPr sz="1400">
          <a:solidFill>
            <a:srgbClr val="404040"/>
          </a:solidFill>
          <a:latin typeface="+mn-lt"/>
        </a:defRPr>
      </a:lvl5pPr>
      <a:lvl6pPr marL="1981200" indent="-190500" algn="l" rtl="0" fontAlgn="base">
        <a:spcBef>
          <a:spcPct val="30000"/>
        </a:spcBef>
        <a:spcAft>
          <a:spcPct val="0"/>
        </a:spcAft>
        <a:buClr>
          <a:srgbClr val="009BD2"/>
        </a:buClr>
        <a:buFont typeface="Wingdings" pitchFamily="2" charset="2"/>
        <a:buChar char="Ø"/>
        <a:defRPr sz="1400">
          <a:solidFill>
            <a:srgbClr val="404040"/>
          </a:solidFill>
          <a:latin typeface="+mn-lt"/>
        </a:defRPr>
      </a:lvl6pPr>
      <a:lvl7pPr marL="2438400" indent="-190500" algn="l" rtl="0" fontAlgn="base">
        <a:spcBef>
          <a:spcPct val="30000"/>
        </a:spcBef>
        <a:spcAft>
          <a:spcPct val="0"/>
        </a:spcAft>
        <a:buClr>
          <a:srgbClr val="009BD2"/>
        </a:buClr>
        <a:buFont typeface="Wingdings" pitchFamily="2" charset="2"/>
        <a:buChar char="Ø"/>
        <a:defRPr sz="1400">
          <a:solidFill>
            <a:srgbClr val="404040"/>
          </a:solidFill>
          <a:latin typeface="+mn-lt"/>
        </a:defRPr>
      </a:lvl7pPr>
      <a:lvl8pPr marL="2895600" indent="-190500" algn="l" rtl="0" fontAlgn="base">
        <a:spcBef>
          <a:spcPct val="30000"/>
        </a:spcBef>
        <a:spcAft>
          <a:spcPct val="0"/>
        </a:spcAft>
        <a:buClr>
          <a:srgbClr val="009BD2"/>
        </a:buClr>
        <a:buFont typeface="Wingdings" pitchFamily="2" charset="2"/>
        <a:buChar char="Ø"/>
        <a:defRPr sz="1400">
          <a:solidFill>
            <a:srgbClr val="404040"/>
          </a:solidFill>
          <a:latin typeface="+mn-lt"/>
        </a:defRPr>
      </a:lvl8pPr>
      <a:lvl9pPr marL="3352800" indent="-190500" algn="l" rtl="0" fontAlgn="base">
        <a:spcBef>
          <a:spcPct val="30000"/>
        </a:spcBef>
        <a:spcAft>
          <a:spcPct val="0"/>
        </a:spcAft>
        <a:buClr>
          <a:srgbClr val="009BD2"/>
        </a:buClr>
        <a:buFont typeface="Wingdings" pitchFamily="2" charset="2"/>
        <a:buChar char="Ø"/>
        <a:defRPr sz="1400">
          <a:solidFill>
            <a:srgbClr val="40404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de-DE" dirty="0"/>
              <a:t>&lt;Titel des Vortrags&gt;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17564" y="3330742"/>
            <a:ext cx="9331325" cy="63910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lang="de-DE" sz="1800" dirty="0"/>
              <a:t>Vortrag im Rahmen des &lt;LV Titel&gt; im &lt;Semester&gt;</a:t>
            </a:r>
            <a:br>
              <a:rPr lang="de-DE" sz="1800" dirty="0"/>
            </a:br>
            <a:r>
              <a:rPr lang="de-DE" sz="1800" dirty="0"/>
              <a:t>von &lt;Name der/des Bearbeitenden&gt; am &lt;Datum des Vortrags&gt;</a:t>
            </a:r>
            <a:br>
              <a:rPr lang="de-DE" sz="1800" dirty="0"/>
            </a:br>
            <a:br>
              <a:rPr lang="de-DE" sz="1800" dirty="0"/>
            </a:br>
            <a:r>
              <a:rPr lang="de-DE" sz="1800" dirty="0"/>
              <a:t>&lt;Knappe Gliederung des Vortrags, etwa: </a:t>
            </a:r>
            <a:r>
              <a:rPr lang="de-DE" sz="1800" u="sng" dirty="0"/>
              <a:t>Gliederung:</a:t>
            </a:r>
            <a:r>
              <a:rPr lang="de-DE" sz="1800" dirty="0"/>
              <a:t> 1 Einleitung</a:t>
            </a:r>
            <a:br>
              <a:rPr lang="de-DE" sz="1800" dirty="0"/>
            </a:br>
            <a:r>
              <a:rPr lang="de-DE" sz="1800" dirty="0"/>
              <a:t>2 Theoretische Grundlagen zu Schwerpunkt 1</a:t>
            </a:r>
            <a:br>
              <a:rPr lang="de-DE" sz="1800" dirty="0"/>
            </a:br>
            <a:r>
              <a:rPr lang="de-DE" sz="1800" dirty="0"/>
              <a:t>3 Theoretische Grundlagen zu Schwerpunkt 2</a:t>
            </a:r>
            <a:br>
              <a:rPr lang="de-DE" sz="1800" dirty="0"/>
            </a:br>
            <a:r>
              <a:rPr lang="de-DE" sz="1800" dirty="0"/>
              <a:t>4 Empirische Untersuchung: Konzeption und Durchführung</a:t>
            </a:r>
            <a:br>
              <a:rPr lang="de-DE" sz="1800" dirty="0"/>
            </a:br>
            <a:r>
              <a:rPr lang="de-DE" sz="1800" dirty="0"/>
              <a:t>5 Empirische Untersuchung: Auswertung und Ergebnisse</a:t>
            </a:r>
            <a:br>
              <a:rPr lang="de-DE" sz="1800" dirty="0"/>
            </a:br>
            <a:r>
              <a:rPr lang="de-DE" sz="1800" dirty="0"/>
              <a:t>6 Zusammenfassung und Ausblick&gt;</a:t>
            </a:r>
            <a:br>
              <a:rPr lang="de-DE" sz="1800" dirty="0"/>
            </a:br>
            <a:r>
              <a:rPr lang="de-DE" sz="1800" i="1" dirty="0">
                <a:solidFill>
                  <a:schemeClr val="bg1">
                    <a:lumMod val="75000"/>
                  </a:schemeClr>
                </a:solidFill>
              </a:rPr>
              <a:t>…bitte auch daran denken, den Folienmaster zu editieren…</a:t>
            </a:r>
            <a:br>
              <a:rPr lang="de-DE" sz="1800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004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 Einleitung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  <a:p>
            <a:pPr lvl="1"/>
            <a:r>
              <a:rPr lang="de-DE" dirty="0"/>
              <a:t>Begründung der (allgemeinen) Relevanz des Forschungsgebiets / der eigenen Untersuchung </a:t>
            </a:r>
          </a:p>
          <a:p>
            <a:endParaRPr lang="de-DE" dirty="0"/>
          </a:p>
          <a:p>
            <a:r>
              <a:rPr lang="de-DE" dirty="0"/>
              <a:t>Forschungsfragen</a:t>
            </a:r>
          </a:p>
          <a:p>
            <a:pPr lvl="1"/>
            <a:r>
              <a:rPr lang="de-DE" dirty="0"/>
              <a:t>Inhaltliche Forschungsfrage(n)</a:t>
            </a:r>
          </a:p>
          <a:p>
            <a:pPr lvl="2"/>
            <a:r>
              <a:rPr lang="de-DE" dirty="0"/>
              <a:t>Warum sind diese Forschungsfragen nicht trivial?</a:t>
            </a:r>
          </a:p>
          <a:p>
            <a:pPr lvl="1"/>
            <a:r>
              <a:rPr lang="de-DE" dirty="0"/>
              <a:t>Methodische Forschungsfrage(n)</a:t>
            </a:r>
          </a:p>
          <a:p>
            <a:pPr lvl="2"/>
            <a:r>
              <a:rPr lang="de-DE" dirty="0"/>
              <a:t>Warum sind diese Forschungsfragen nicht trivial?</a:t>
            </a:r>
          </a:p>
          <a:p>
            <a:pPr marL="85725" lvl="1" indent="0">
              <a:buNone/>
            </a:pPr>
            <a:endParaRPr lang="de-DE" dirty="0"/>
          </a:p>
          <a:p>
            <a:r>
              <a:rPr lang="de-DE" dirty="0"/>
              <a:t>Vorgehensweise und Gliederung der Arbeit</a:t>
            </a:r>
          </a:p>
          <a:p>
            <a:pPr lvl="1"/>
            <a:r>
              <a:rPr lang="de-DE" dirty="0"/>
              <a:t>Zielsetzung der eigenen empirischen Untersuchung </a:t>
            </a:r>
          </a:p>
          <a:p>
            <a:pPr lvl="1"/>
            <a:r>
              <a:rPr lang="de-DE" dirty="0"/>
              <a:t>Begründung, warum dazu die folgenden theoretischen Grundlagen diskutiert werden müssen und was daran so neu und interessant ist</a:t>
            </a:r>
          </a:p>
          <a:p>
            <a:pPr lvl="1"/>
            <a:r>
              <a:rPr lang="de-DE" dirty="0"/>
              <a:t>Begründung, warum eine konkrete Zielgruppe oder ein konkretes Unternehmen untersucht wurde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52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Theoretische Grundlagen zu Schwerpunkt 1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Schwerpunkt 1 (z.B. Inhalt der empirischen Untersuchung)</a:t>
            </a:r>
          </a:p>
          <a:p>
            <a:pPr lvl="1"/>
            <a:r>
              <a:rPr lang="de-DE" dirty="0"/>
              <a:t>„Wer hat‘s erfunden?“ (Historie und Begriffe anhand der Primärquellen erläutern)</a:t>
            </a:r>
          </a:p>
          <a:p>
            <a:pPr lvl="1"/>
            <a:r>
              <a:rPr lang="de-DE" dirty="0"/>
              <a:t>„Wie ist der aktuelle Forschungsstand dazu?“ (Weiterentwicklungen und aktuellen Stand anhand aktueller Top-Journal-Publikationen oder Dissertationen/Habilitationen darstellen)</a:t>
            </a:r>
          </a:p>
          <a:p>
            <a:pPr lvl="1"/>
            <a:r>
              <a:rPr lang="de-DE" dirty="0"/>
              <a:t>„Welche Relevanz hat der Inhalt?“ (Studien zur Verbreitung bzw. empirische Untersuchungen mit Ergebnissen)</a:t>
            </a:r>
          </a:p>
          <a:p>
            <a:pPr lvl="1"/>
            <a:r>
              <a:rPr lang="de-DE" dirty="0"/>
              <a:t>„Was ist bei diesem Schwerpunkt im Hinblick auf meine Forschungsfragen noch nicht erforscht / geklärt?“ (mit guten Quellen belegen)</a:t>
            </a:r>
          </a:p>
          <a:p>
            <a:endParaRPr lang="de-DE" dirty="0"/>
          </a:p>
          <a:p>
            <a:r>
              <a:rPr lang="de-DE" dirty="0"/>
              <a:t>Wichtige Hinweise</a:t>
            </a:r>
          </a:p>
          <a:p>
            <a:pPr lvl="1"/>
            <a:r>
              <a:rPr lang="de-DE" dirty="0"/>
              <a:t>„Wichtig ist eine zweckmäßige Strukturierung des zu vermittelnden Wissens mit klar herausgearbeiteten Kernaussagen, die auf schlüssigen Argumentationsketten basieren.“</a:t>
            </a:r>
          </a:p>
          <a:p>
            <a:pPr lvl="2"/>
            <a:r>
              <a:rPr lang="de-DE" dirty="0"/>
              <a:t>Listen gliedern einen Oberbegriff/eine Gesamtheit in wichtige Unterbegriffe/Teile auf.</a:t>
            </a:r>
          </a:p>
          <a:p>
            <a:pPr lvl="2"/>
            <a:r>
              <a:rPr lang="de-DE" dirty="0"/>
              <a:t>Entweder verwendet man einheitlich Sätze oder Stichpunkte in einer Liste.</a:t>
            </a:r>
          </a:p>
          <a:p>
            <a:pPr lvl="2"/>
            <a:r>
              <a:rPr lang="de-DE" dirty="0"/>
              <a:t>Listen sind entweder historisch/aufeinander aufbauend oder nach Wichtigkeit zu gliedern.   </a:t>
            </a:r>
          </a:p>
          <a:p>
            <a:pPr lvl="1"/>
            <a:r>
              <a:rPr lang="de-DE" dirty="0"/>
              <a:t>„Vergessen Sie nicht auf den Folien </a:t>
            </a:r>
            <a:r>
              <a:rPr lang="de-DE" b="1" dirty="0"/>
              <a:t>richtig zu zitieren</a:t>
            </a:r>
            <a:r>
              <a:rPr lang="de-DE" dirty="0"/>
              <a:t>, d.h. Quellen sind stets anzugeben.“</a:t>
            </a:r>
          </a:p>
          <a:p>
            <a:pPr lvl="1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4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Theoretische Grundlagen zu Schwerpunkt 1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DE" dirty="0"/>
              <a:t>Tabelle verschaffen Überblicke, z.B. über bisherige Erkenntnisse aus verwandten Studien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/>
              <a:t>Abbildungen und Tabellen bitte selbsterklärend gestalten!</a:t>
            </a: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527634"/>
              </p:ext>
            </p:extLst>
          </p:nvPr>
        </p:nvGraphicFramePr>
        <p:xfrm>
          <a:off x="320041" y="1443312"/>
          <a:ext cx="10330960" cy="3911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192">
                  <a:extLst>
                    <a:ext uri="{9D8B030D-6E8A-4147-A177-3AD203B41FA5}">
                      <a16:colId xmlns:a16="http://schemas.microsoft.com/office/drawing/2014/main" val="461245807"/>
                    </a:ext>
                  </a:extLst>
                </a:gridCol>
                <a:gridCol w="2066192">
                  <a:extLst>
                    <a:ext uri="{9D8B030D-6E8A-4147-A177-3AD203B41FA5}">
                      <a16:colId xmlns:a16="http://schemas.microsoft.com/office/drawing/2014/main" val="4080100239"/>
                    </a:ext>
                  </a:extLst>
                </a:gridCol>
                <a:gridCol w="2066192">
                  <a:extLst>
                    <a:ext uri="{9D8B030D-6E8A-4147-A177-3AD203B41FA5}">
                      <a16:colId xmlns:a16="http://schemas.microsoft.com/office/drawing/2014/main" val="752801734"/>
                    </a:ext>
                  </a:extLst>
                </a:gridCol>
                <a:gridCol w="2066192">
                  <a:extLst>
                    <a:ext uri="{9D8B030D-6E8A-4147-A177-3AD203B41FA5}">
                      <a16:colId xmlns:a16="http://schemas.microsoft.com/office/drawing/2014/main" val="2861264956"/>
                    </a:ext>
                  </a:extLst>
                </a:gridCol>
                <a:gridCol w="2066192">
                  <a:extLst>
                    <a:ext uri="{9D8B030D-6E8A-4147-A177-3AD203B41FA5}">
                      <a16:colId xmlns:a16="http://schemas.microsoft.com/office/drawing/2014/main" val="3586452869"/>
                    </a:ext>
                  </a:extLst>
                </a:gridCol>
              </a:tblGrid>
              <a:tr h="476114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Untersuchte</a:t>
                      </a:r>
                      <a:br>
                        <a:rPr lang="de-DE" sz="1600" dirty="0"/>
                      </a:br>
                      <a:r>
                        <a:rPr lang="de-DE" sz="1600" dirty="0"/>
                        <a:t>Fragestellung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Befragungs-</a:t>
                      </a:r>
                      <a:br>
                        <a:rPr lang="de-DE" sz="1600" dirty="0"/>
                      </a:br>
                      <a:r>
                        <a:rPr lang="de-DE" sz="1600" dirty="0" err="1"/>
                        <a:t>stichprobe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Auswertungs-</a:t>
                      </a:r>
                      <a:br>
                        <a:rPr lang="de-DE" sz="1600" dirty="0"/>
                      </a:br>
                      <a:r>
                        <a:rPr lang="de-DE" sz="1600" dirty="0" err="1"/>
                        <a:t>methodik</a:t>
                      </a:r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Erzielte Ergebnisse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Quelle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069370"/>
                  </a:ext>
                </a:extLst>
              </a:tr>
              <a:tr h="476114"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3324693"/>
                  </a:ext>
                </a:extLst>
              </a:tr>
              <a:tr h="476114"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088572"/>
                  </a:ext>
                </a:extLst>
              </a:tr>
              <a:tr h="476114"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554024"/>
                  </a:ext>
                </a:extLst>
              </a:tr>
              <a:tr h="476114"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6585561"/>
                  </a:ext>
                </a:extLst>
              </a:tr>
              <a:tr h="476114"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6448716"/>
                  </a:ext>
                </a:extLst>
              </a:tr>
              <a:tr h="476114"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4259843"/>
                  </a:ext>
                </a:extLst>
              </a:tr>
              <a:tr h="476114"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355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30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 Theoretische Grundlagen zu Schwerpunkt 2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Schwerpunkt 2 (z.B. die Methodik der empirischen Untersuchung)</a:t>
            </a:r>
          </a:p>
          <a:p>
            <a:pPr lvl="1"/>
            <a:r>
              <a:rPr lang="de-DE" dirty="0"/>
              <a:t>„Wer hat‘s erfunden?“ (Historie und Begriffe anhand der Primärquellen erläutern)</a:t>
            </a:r>
          </a:p>
          <a:p>
            <a:pPr lvl="1"/>
            <a:r>
              <a:rPr lang="de-DE" dirty="0"/>
              <a:t>„Wie ist der aktuelle Forschungsstand dazu?“ (Weiterentwicklungen und aktuellen Stand anhand aktueller Top-Journal-Publikationen oder Dissertationen/Habilitationen darstellen)</a:t>
            </a:r>
          </a:p>
          <a:p>
            <a:pPr lvl="1"/>
            <a:r>
              <a:rPr lang="de-DE" dirty="0"/>
              <a:t>„Welche Relevanz hat der Inhalt?“ (Studien zur Verbreitung bzw. empirische Untersuchungen mit Ergebnissen)</a:t>
            </a:r>
          </a:p>
          <a:p>
            <a:pPr lvl="1"/>
            <a:r>
              <a:rPr lang="de-DE" dirty="0"/>
              <a:t>„Was ist bei diesem Schwerpunkt im Hinblick auf meine Forschungsfragen noch nicht erforscht / geklärt?“ (mit guten Quellen belegen)</a:t>
            </a:r>
          </a:p>
          <a:p>
            <a:endParaRPr lang="de-DE" dirty="0"/>
          </a:p>
          <a:p>
            <a:r>
              <a:rPr lang="de-DE" dirty="0"/>
              <a:t>Wichtige Hinweise</a:t>
            </a:r>
          </a:p>
          <a:p>
            <a:pPr lvl="1"/>
            <a:r>
              <a:rPr lang="de-DE" dirty="0"/>
              <a:t>„Wichtig ist eine zweckmäßige Strukturierung des zu vermittelnden Wissens mit klar herausgearbeiteten Kernaussagen, die auf schlüssigen Argumentationsketten basieren.“</a:t>
            </a:r>
          </a:p>
          <a:p>
            <a:pPr lvl="2"/>
            <a:r>
              <a:rPr lang="de-DE" dirty="0"/>
              <a:t>Listen gliedern einen Oberbegriff/eine Gesamtheit in wichtige Unterbegriffe/Teile auf.</a:t>
            </a:r>
          </a:p>
          <a:p>
            <a:pPr lvl="2"/>
            <a:r>
              <a:rPr lang="de-DE" dirty="0"/>
              <a:t>Entweder verwendet man einheitlich Sätze oder Stichpunkte in einer Liste.</a:t>
            </a:r>
          </a:p>
          <a:p>
            <a:pPr lvl="2"/>
            <a:r>
              <a:rPr lang="de-DE" dirty="0"/>
              <a:t>Listen sind entweder historisch/aufeinander aufbauend oder nach Wichtigkeit zu gliedern.   </a:t>
            </a:r>
          </a:p>
          <a:p>
            <a:pPr lvl="1"/>
            <a:r>
              <a:rPr lang="de-DE" dirty="0"/>
              <a:t>„Vergessen Sie nicht auf den Folien </a:t>
            </a:r>
            <a:r>
              <a:rPr lang="de-DE" b="1" dirty="0"/>
              <a:t>richtig zu zitieren</a:t>
            </a:r>
            <a:r>
              <a:rPr lang="de-DE" dirty="0"/>
              <a:t>, d.h. Quellen sind stets anzugeben.“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506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 Empirische Untersuchung: Konzeption und Durchführung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Konzeption</a:t>
            </a:r>
          </a:p>
          <a:p>
            <a:pPr lvl="1"/>
            <a:r>
              <a:rPr lang="de-DE" dirty="0"/>
              <a:t>Vorgehensweise bei der Untersuchung zur Beantwortung der Forschungsfrage begründen: </a:t>
            </a:r>
          </a:p>
          <a:p>
            <a:pPr lvl="2"/>
            <a:r>
              <a:rPr lang="de-DE" dirty="0"/>
              <a:t>Wie wurde die Forschungsfrage für eine empirische Untersuchung konkretisiert?  </a:t>
            </a:r>
          </a:p>
          <a:p>
            <a:pPr lvl="2"/>
            <a:r>
              <a:rPr lang="de-DE" dirty="0"/>
              <a:t>Welche Grundgesamtheit (GG) liegt einer Erhebung zugrunde (z.B. Zielgruppe bei einer Konsumentenbefragung oder Branche bei einer Unternehmensbetrachtung, frei wählbar)?</a:t>
            </a:r>
          </a:p>
          <a:p>
            <a:pPr lvl="2"/>
            <a:r>
              <a:rPr lang="de-DE" dirty="0"/>
              <a:t>Wie stellt man sicher, dass die untersuchte Teilgesamtheit „zufällig“ (vgl. Skript zu </a:t>
            </a:r>
            <a:r>
              <a:rPr lang="de-DE" dirty="0" err="1"/>
              <a:t>Zufallsver</a:t>
            </a:r>
            <a:r>
              <a:rPr lang="de-DE" dirty="0"/>
              <a:t>-fahren) aus der GG ausgewählt wurde? Wie kann ich das kontrollieren/überprüfen?</a:t>
            </a:r>
          </a:p>
          <a:p>
            <a:pPr lvl="2"/>
            <a:r>
              <a:rPr lang="de-DE" dirty="0"/>
              <a:t>Wie stelle ich sicher, dass meine Erhebung methodisch einwandfrei erfolgt ist (Fragebogen, </a:t>
            </a:r>
            <a:r>
              <a:rPr lang="de-DE" dirty="0" err="1"/>
              <a:t>Pre</a:t>
            </a:r>
            <a:r>
              <a:rPr lang="de-DE" dirty="0"/>
              <a:t>-Test, Versuchsplan usw., am besten veröffentlichten „ähnlichen“ Untersuchungen folgen)?</a:t>
            </a:r>
          </a:p>
          <a:p>
            <a:r>
              <a:rPr lang="de-DE" dirty="0"/>
              <a:t>Durchführung</a:t>
            </a:r>
          </a:p>
          <a:p>
            <a:pPr lvl="1"/>
            <a:r>
              <a:rPr lang="de-DE" dirty="0"/>
              <a:t>Beschreibung der Datenerhebung und Diskussion der Repräsentativität, Reliabilität, Validität</a:t>
            </a:r>
          </a:p>
          <a:p>
            <a:r>
              <a:rPr lang="de-DE" dirty="0"/>
              <a:t>Hinweise</a:t>
            </a:r>
          </a:p>
          <a:p>
            <a:pPr lvl="1"/>
            <a:r>
              <a:rPr lang="de-DE" dirty="0"/>
              <a:t>Bei der empirischen Untersuchung behandelt man eine allgemeine Fragestellung in einem eng zu fassenden Kontext (z.B. aufgrund der gewählten Befragungs- oder Beobachtungsstichprobe, eines ausgewählten Produktbeispiels, eines ausgewählten Beispielunternehmens). Trotzdem ist die </a:t>
            </a:r>
            <a:br>
              <a:rPr lang="de-DE" dirty="0"/>
            </a:br>
            <a:r>
              <a:rPr lang="de-DE" dirty="0"/>
              <a:t>Verallgemeinerungsfähigkeit der Ergebnisse ein wichtiger Qualitätsindikator der Arbeit.</a:t>
            </a:r>
          </a:p>
          <a:p>
            <a:pPr lvl="1"/>
            <a:r>
              <a:rPr lang="de-DE" dirty="0"/>
              <a:t>Das Neue muss belegt werden (Qualitätsindikator): Oft entsteht „Neues“ aber bereits aus der „neuen“ Kombination bekannter Dinge (erstmalige Anwendung einer Methodik bei diesem Inhalt). </a:t>
            </a:r>
          </a:p>
          <a:p>
            <a:pPr lvl="1"/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715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Empirische Untersuchung: Auswertung und Ergebnisse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Auswertung und Ergebnisse</a:t>
            </a:r>
          </a:p>
          <a:p>
            <a:pPr lvl="1"/>
            <a:r>
              <a:rPr lang="de-DE" dirty="0"/>
              <a:t>Idealerweise veröffentlichten Auswertungsschritten in Top-Journals folgen (Bitte nicht einfach so drauf los auswerten, das geht immer schief.). Wie haben die Autoren das dort gemacht? Welche Methoden wurden wie genutzt? Welche </a:t>
            </a:r>
            <a:r>
              <a:rPr lang="de-DE" dirty="0" err="1"/>
              <a:t>Gütemaße</a:t>
            </a:r>
            <a:r>
              <a:rPr lang="de-DE" dirty="0"/>
              <a:t> und Tabellen sind wichtig? </a:t>
            </a:r>
          </a:p>
          <a:p>
            <a:pPr lvl="1"/>
            <a:r>
              <a:rPr lang="de-DE" dirty="0"/>
              <a:t>Erst dann: Welche weiteren (neuen) Auswertungen sind interessant?</a:t>
            </a:r>
          </a:p>
          <a:p>
            <a:pPr lvl="1"/>
            <a:r>
              <a:rPr lang="de-DE" dirty="0"/>
              <a:t>Welche Ergebnisse bestätigen Erwartungen aufgrund vorliegender Untersuchungen (in Kapitel 2 und 3)? Welche Ergebnisse sind überraschend? </a:t>
            </a:r>
          </a:p>
          <a:p>
            <a:pPr lvl="1"/>
            <a:r>
              <a:rPr lang="de-DE" dirty="0"/>
              <a:t>Welche Handlungsempfehlungen ergeben sich inhaltlich und methodisch? 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794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 Zusammenfassung und Ausblick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  <a:p>
            <a:pPr lvl="1"/>
            <a:r>
              <a:rPr lang="de-DE" dirty="0"/>
              <a:t>Lassen sich meine empirischen Ergebnisse verallgemeinern?</a:t>
            </a:r>
          </a:p>
          <a:p>
            <a:pPr lvl="1"/>
            <a:r>
              <a:rPr lang="de-DE" dirty="0"/>
              <a:t>Bitte an den „roten Faden“ denken: Was war die Forschungsfrage? Welchen Antworten ergibt sich aufgrund meiner Untersuchung (inhaltlich?, methodisch?)?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endParaRPr lang="de-DE" dirty="0"/>
          </a:p>
          <a:p>
            <a:r>
              <a:rPr lang="de-DE" dirty="0"/>
              <a:t>Ausblick</a:t>
            </a:r>
          </a:p>
          <a:p>
            <a:pPr lvl="1"/>
            <a:r>
              <a:rPr lang="de-DE" dirty="0"/>
              <a:t>Bitte nur kurz: Was würde ich beim nächsten Mal anders machen?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882549"/>
      </p:ext>
    </p:extLst>
  </p:cSld>
  <p:clrMapOvr>
    <a:masterClrMapping/>
  </p:clrMapOvr>
</p:sld>
</file>

<file path=ppt/theme/theme1.xml><?xml version="1.0" encoding="utf-8"?>
<a:theme xmlns:a="http://schemas.openxmlformats.org/drawingml/2006/main" name="1_Standarddesign">
  <a:themeElements>
    <a:clrScheme name="Benutzerdefiniert 4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38A5E"/>
      </a:accent1>
      <a:accent2>
        <a:srgbClr val="CC162B"/>
      </a:accent2>
      <a:accent3>
        <a:srgbClr val="FFFFFF"/>
      </a:accent3>
      <a:accent4>
        <a:srgbClr val="45319B"/>
      </a:accent4>
      <a:accent5>
        <a:srgbClr val="6F6F6F"/>
      </a:accent5>
      <a:accent6>
        <a:srgbClr val="2D2DB9"/>
      </a:accent6>
      <a:hlink>
        <a:srgbClr val="038A5E"/>
      </a:hlink>
      <a:folHlink>
        <a:srgbClr val="038A5E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5875" cap="flat" cmpd="sng" algn="ctr">
          <a:solidFill>
            <a:srgbClr val="038A5E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noFill/>
        <a:ln w="1587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1800" dirty="0" smtClean="0"/>
        </a:defPPr>
      </a:lstStyle>
    </a:tx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924</Words>
  <Application>Microsoft Macintosh PowerPoint</Application>
  <PresentationFormat>Benutzerdefiniert</PresentationFormat>
  <Paragraphs>91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Courier New</vt:lpstr>
      <vt:lpstr>Symbol</vt:lpstr>
      <vt:lpstr>Times New Roman</vt:lpstr>
      <vt:lpstr>Wingdings</vt:lpstr>
      <vt:lpstr>1_Standarddesign</vt:lpstr>
      <vt:lpstr>&lt;Titel des Vortrags&gt;</vt:lpstr>
      <vt:lpstr>1 Einleitung</vt:lpstr>
      <vt:lpstr>2 Theoretische Grundlagen zu Schwerpunkt 1</vt:lpstr>
      <vt:lpstr>2 Theoretische Grundlagen zu Schwerpunkt 1</vt:lpstr>
      <vt:lpstr>3 Theoretische Grundlagen zu Schwerpunkt 2</vt:lpstr>
      <vt:lpstr>4 Empirische Untersuchung: Konzeption und Durchführung</vt:lpstr>
      <vt:lpstr>5 Empirische Untersuchung: Auswertung und Ergebnisse</vt:lpstr>
      <vt:lpstr>6 Zusammenfassung und Ausblick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Intelligence</dc:title>
  <dc:creator>MuSe</dc:creator>
  <cp:lastModifiedBy>Rösch, Stella</cp:lastModifiedBy>
  <cp:revision>1896</cp:revision>
  <cp:lastPrinted>2018-02-06T17:38:02Z</cp:lastPrinted>
  <dcterms:created xsi:type="dcterms:W3CDTF">2000-09-05T08:36:45Z</dcterms:created>
  <dcterms:modified xsi:type="dcterms:W3CDTF">2024-08-27T13:16:18Z</dcterms:modified>
</cp:coreProperties>
</file>